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73" r:id="rId6"/>
    <p:sldId id="286" r:id="rId7"/>
    <p:sldId id="281" r:id="rId8"/>
    <p:sldId id="311" r:id="rId9"/>
    <p:sldId id="312" r:id="rId10"/>
    <p:sldId id="313" r:id="rId11"/>
    <p:sldId id="314" r:id="rId12"/>
    <p:sldId id="315" r:id="rId13"/>
    <p:sldId id="317" r:id="rId14"/>
    <p:sldId id="25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B3D1E-982F-4AD8-B065-9F74FD257709}" v="3" dt="2021-02-09T12:21:1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6" autoAdjust="0"/>
    <p:restoredTop sz="93110" autoAdjust="0"/>
  </p:normalViewPr>
  <p:slideViewPr>
    <p:cSldViewPr snapToGrid="0">
      <p:cViewPr varScale="1">
        <p:scale>
          <a:sx n="69" d="100"/>
          <a:sy n="69" d="100"/>
        </p:scale>
        <p:origin x="12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FE0B3D1E-982F-4AD8-B065-9F74FD257709}"/>
    <pc:docChg chg="custSel addSld delSld modSld delMainMaster">
      <pc:chgData name="Marieke Drabbe" userId="b9b1a049-6b87-453c-9d4e-1b3ea0ffd634" providerId="ADAL" clId="{FE0B3D1E-982F-4AD8-B065-9F74FD257709}" dt="2021-02-09T12:21:48.669" v="52" actId="27636"/>
      <pc:docMkLst>
        <pc:docMk/>
      </pc:docMkLst>
      <pc:sldChg chg="add del">
        <pc:chgData name="Marieke Drabbe" userId="b9b1a049-6b87-453c-9d4e-1b3ea0ffd634" providerId="ADAL" clId="{FE0B3D1E-982F-4AD8-B065-9F74FD257709}" dt="2021-02-09T12:21:12.318" v="2"/>
        <pc:sldMkLst>
          <pc:docMk/>
          <pc:sldMk cId="4132212741" sldId="256"/>
        </pc:sldMkLst>
      </pc:sldChg>
      <pc:sldChg chg="modSp mod">
        <pc:chgData name="Marieke Drabbe" userId="b9b1a049-6b87-453c-9d4e-1b3ea0ffd634" providerId="ADAL" clId="{FE0B3D1E-982F-4AD8-B065-9F74FD257709}" dt="2021-02-09T12:21:48.669" v="52" actId="27636"/>
        <pc:sldMkLst>
          <pc:docMk/>
          <pc:sldMk cId="2154511267" sldId="315"/>
        </pc:sldMkLst>
        <pc:spChg chg="mod">
          <ac:chgData name="Marieke Drabbe" userId="b9b1a049-6b87-453c-9d4e-1b3ea0ffd634" providerId="ADAL" clId="{FE0B3D1E-982F-4AD8-B065-9F74FD257709}" dt="2021-02-09T12:21:48.669" v="52" actId="27636"/>
          <ac:spMkLst>
            <pc:docMk/>
            <pc:sldMk cId="2154511267" sldId="315"/>
            <ac:spMk id="3" creationId="{00000000-0000-0000-0000-000000000000}"/>
          </ac:spMkLst>
        </pc:spChg>
      </pc:sldChg>
      <pc:sldChg chg="del">
        <pc:chgData name="Marieke Drabbe" userId="b9b1a049-6b87-453c-9d4e-1b3ea0ffd634" providerId="ADAL" clId="{FE0B3D1E-982F-4AD8-B065-9F74FD257709}" dt="2021-02-09T12:21:05.940" v="0" actId="47"/>
        <pc:sldMkLst>
          <pc:docMk/>
          <pc:sldMk cId="2546709509" sldId="318"/>
        </pc:sldMkLst>
      </pc:sldChg>
      <pc:sldMasterChg chg="del delSldLayout">
        <pc:chgData name="Marieke Drabbe" userId="b9b1a049-6b87-453c-9d4e-1b3ea0ffd634" providerId="ADAL" clId="{FE0B3D1E-982F-4AD8-B065-9F74FD257709}" dt="2021-02-09T12:21:05.940" v="0" actId="47"/>
        <pc:sldMasterMkLst>
          <pc:docMk/>
          <pc:sldMasterMk cId="49075628" sldId="2147483660"/>
        </pc:sldMasterMkLst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957115833" sldId="2147483661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584737121" sldId="2147483662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1476132377" sldId="2147483663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049542798" sldId="2147483664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610804132" sldId="2147483665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2211613791" sldId="2147483666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007126891" sldId="2147483667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1473011585" sldId="2147483668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2261387919" sldId="2147483669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87710562" sldId="2147483670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672989031" sldId="2147483671"/>
          </pc:sldLayoutMkLst>
        </pc:sldLayoutChg>
      </pc:sldMasterChg>
    </pc:docChg>
  </pc:docChgLst>
  <pc:docChgLst>
    <pc:chgData name="Marieke Drabbe" userId="b9b1a049-6b87-453c-9d4e-1b3ea0ffd634" providerId="ADAL" clId="{0018540D-511C-4BA7-B729-0066CF832F92}"/>
    <pc:docChg chg="modSld">
      <pc:chgData name="Marieke Drabbe" userId="b9b1a049-6b87-453c-9d4e-1b3ea0ffd634" providerId="ADAL" clId="{0018540D-511C-4BA7-B729-0066CF832F92}" dt="2021-02-08T15:36:38.673" v="6" actId="20577"/>
      <pc:docMkLst>
        <pc:docMk/>
      </pc:docMkLst>
      <pc:sldChg chg="modSp mod">
        <pc:chgData name="Marieke Drabbe" userId="b9b1a049-6b87-453c-9d4e-1b3ea0ffd634" providerId="ADAL" clId="{0018540D-511C-4BA7-B729-0066CF832F92}" dt="2021-02-08T15:36:38.673" v="6" actId="20577"/>
        <pc:sldMkLst>
          <pc:docMk/>
          <pc:sldMk cId="1263045312" sldId="273"/>
        </pc:sldMkLst>
        <pc:spChg chg="mod">
          <ac:chgData name="Marieke Drabbe" userId="b9b1a049-6b87-453c-9d4e-1b3ea0ffd634" providerId="ADAL" clId="{0018540D-511C-4BA7-B729-0066CF832F92}" dt="2021-02-08T15:36:38.673" v="6" actId="20577"/>
          <ac:spMkLst>
            <pc:docMk/>
            <pc:sldMk cId="1263045312" sldId="27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36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87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Opdracht: eigen eetpatroon en de schijf</a:t>
            </a:r>
            <a:r>
              <a:rPr lang="nl-NL" baseline="0" dirty="0"/>
              <a:t> van 5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5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96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25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395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17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4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01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60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4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9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61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94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://www.voedingscentrum.nl/nl/gezond-eten-met-de-schijf-van-vijf/hoeveel-en-wat-kan-ik-per-dag-eten-.aspx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hyperlink" Target="http://www.voedingscentrum.n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s://www.voedingswaardetabel.nl/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ex64_w5jSY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hyperlink" Target="https://youtu.be/yex64_w5jS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8416" y="1382389"/>
            <a:ext cx="10475167" cy="2387600"/>
          </a:xfrm>
        </p:spPr>
        <p:txBody>
          <a:bodyPr>
            <a:normAutofit/>
          </a:bodyPr>
          <a:lstStyle/>
          <a:p>
            <a:r>
              <a:rPr lang="nl-NL" dirty="0"/>
              <a:t>Lifestyle</a:t>
            </a:r>
            <a:br>
              <a:rPr lang="nl-NL" dirty="0"/>
            </a:br>
            <a:r>
              <a:rPr lang="nl-NL" dirty="0"/>
              <a:t>De schijf van 5 en je eigen leefstijl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863295"/>
            <a:ext cx="9144000" cy="1655762"/>
          </a:xfrm>
        </p:spPr>
        <p:txBody>
          <a:bodyPr/>
          <a:lstStyle/>
          <a:p>
            <a:r>
              <a:rPr lang="nl-NL" dirty="0"/>
              <a:t>Leerjaar 1 – instroomprogramma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72871" y="-1"/>
            <a:ext cx="1001559" cy="6878479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7388" y="737446"/>
            <a:ext cx="517563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Je eigen eet- en beweegpatroon in kaart brengen, beoordelen en verbeterpunten aandragen.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Aan de hand van ANGELO-raamwerk toelichten welke omgevingsfactoren mede jouw lifestyle bepalen.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794" y="1944339"/>
            <a:ext cx="5177099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verslag 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eetdagboek met berekening van kcal, eiwitten, koolhydraten en vetten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Advies van het voedingscentrum voor voeding uit de Schijf van Vijf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ingevulde micro omgeving van het Angelo-raamwerk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analyse van jouw eet- en beweegpatroon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conclusie en 5 mogelijke verbeterpunten voor eigen leefstijl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06639" y="3677845"/>
            <a:ext cx="5175254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charset="0"/>
              </a:rPr>
              <a:t>			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Bereken je BMI op het Voedingscentrum en kijk wat de richtlijnen van de Schijf van Vijf zijn.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Kijk bij ‘hoeveel en wat’ bij het voedingscentrum wat er voor jou wordt aangeraden om dagelijks te eten.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Hou een week een eetdagboek bij. Bereken wat je per dag binnenkrijgt aan voedingsstoffen. Je kan hiervoor de voedingswaarde tabel gebruiken (zie bronnen).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Vergelijk dit met de voorschriften van de Schijf van Vijf en het Voedingscentrum.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Beschrijf aan de hand van het ANGELO-raamwerk jouw eigen micro-omgeving, waarbij je een verschil maakt in fysiek, sociaal-cultureel, economisch en politiek.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Analyseer je totale levensstijl en beschrijf wat opvallend is aan jouw eet- en bewegingspatroon en benoem minimaal 5 verbeterpunten.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26299" y="2693748"/>
            <a:ext cx="457838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&amp; Tijd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Les inleiding lifestyle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Les inleiding ANGELO Raamwerk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Expert lessen voor begeleiding leerarrangement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26299" y="3822427"/>
            <a:ext cx="4578382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2"/>
              </a:rPr>
              <a:t>www.voedingscentrum.nl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3"/>
              </a:rPr>
              <a:t>http://www.voedingscentrum.nl/nl/gezond-eten-met-de-schijf-van-vijf/hoeveel-en-wat-kan-ik-per-dag-eten-.aspx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4"/>
              </a:rPr>
              <a:t>https://www.voedingswaardetabel.nl/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auto">
          <a:xfrm>
            <a:off x="1506781" y="70723"/>
            <a:ext cx="753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2021_MLO_1_Mijn leefstijl - instroomprogramma</a:t>
            </a:r>
          </a:p>
        </p:txBody>
      </p:sp>
      <p:sp>
        <p:nvSpPr>
          <p:cNvPr id="11" name="Rechthoek 10"/>
          <p:cNvSpPr/>
          <p:nvPr/>
        </p:nvSpPr>
        <p:spPr>
          <a:xfrm>
            <a:off x="928688" y="6704012"/>
            <a:ext cx="11263312" cy="174467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26298" y="720806"/>
            <a:ext cx="4578383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Deadline product: 23 februari 2021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372954" y="6236244"/>
            <a:ext cx="3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Eet jij volgens de schijf van vijf?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055275" y="647719"/>
            <a:ext cx="371924" cy="51243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71" y="0"/>
            <a:ext cx="1046132" cy="78359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957" y="1944339"/>
            <a:ext cx="308560" cy="37654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431" y="3573824"/>
            <a:ext cx="333322" cy="52110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8390" y="720806"/>
            <a:ext cx="385812" cy="26305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888390" y="2683495"/>
            <a:ext cx="350275" cy="338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7002" y="4903380"/>
            <a:ext cx="1344394" cy="134439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0619" y="3726134"/>
            <a:ext cx="299225" cy="29079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4946" y="5232402"/>
            <a:ext cx="32766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De schijf van vijf </a:t>
            </a:r>
          </a:p>
          <a:p>
            <a:r>
              <a:rPr lang="nl-NL" dirty="0"/>
              <a:t>Preventie, cure of care? </a:t>
            </a:r>
          </a:p>
          <a:p>
            <a:r>
              <a:rPr lang="nl-NL" dirty="0"/>
              <a:t>Hoe ziet jouw leefstijl er uit?</a:t>
            </a:r>
          </a:p>
          <a:p>
            <a:r>
              <a:rPr lang="nl-NL" dirty="0"/>
              <a:t>Opdracht over de schijf van vijf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192641"/>
          </a:xfrm>
        </p:spPr>
        <p:txBody>
          <a:bodyPr/>
          <a:lstStyle/>
          <a:p>
            <a:r>
              <a:rPr lang="nl-NL" dirty="0"/>
              <a:t>Na deze les kun je:</a:t>
            </a:r>
          </a:p>
          <a:p>
            <a:pPr lvl="1"/>
            <a:r>
              <a:rPr lang="nl-NL" dirty="0"/>
              <a:t> Uitleggen wat de schijf van vijf is.</a:t>
            </a:r>
          </a:p>
          <a:p>
            <a:pPr lvl="1"/>
            <a:r>
              <a:rPr lang="nl-NL" dirty="0"/>
              <a:t>De schijf van vijf uitleggen met concrete voorbeelden.</a:t>
            </a:r>
          </a:p>
          <a:p>
            <a:pPr lvl="1"/>
            <a:r>
              <a:rPr lang="nl-NL" dirty="0"/>
              <a:t>De richtlijnen van de schijf van vijf noemen.</a:t>
            </a:r>
          </a:p>
          <a:p>
            <a:pPr lvl="1"/>
            <a:r>
              <a:rPr lang="nl-NL" dirty="0"/>
              <a:t>Je eigen voedingspatroon beschrijven en aangeven welke adviezen  het voedingscentrum hierover geeft.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32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Schijf van vijf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6104" y="4653136"/>
            <a:ext cx="352839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Bron: Voedingscentrum</a:t>
            </a:r>
          </a:p>
        </p:txBody>
      </p:sp>
      <p:sp>
        <p:nvSpPr>
          <p:cNvPr id="4" name="Rechthoek 3"/>
          <p:cNvSpPr/>
          <p:nvPr/>
        </p:nvSpPr>
        <p:spPr>
          <a:xfrm>
            <a:off x="3513458" y="1988840"/>
            <a:ext cx="610242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00"/>
                </a:solidFill>
                <a:latin typeface="Trebuchet MS" panose="020B0603020202020204" pitchFamily="34" charset="0"/>
              </a:rPr>
              <a:t>“De Schijf van Vijf is een wetenschappelijk onderbouwd voorlichtingsmodel dat laat zien wat de essentie van gezond eten is. </a:t>
            </a:r>
          </a:p>
          <a:p>
            <a:br>
              <a:rPr lang="nl-NL" dirty="0"/>
            </a:br>
            <a:r>
              <a:rPr lang="nl-NL" b="1" dirty="0">
                <a:solidFill>
                  <a:srgbClr val="000000"/>
                </a:solidFill>
                <a:latin typeface="Trebuchet MS" panose="020B0603020202020204" pitchFamily="34" charset="0"/>
              </a:rPr>
              <a:t>De Schijf van Vijf bestaat uit 5 vakken, met in elk vak andere type producten.”</a:t>
            </a:r>
            <a:endParaRPr lang="nl-NL" dirty="0"/>
          </a:p>
        </p:txBody>
      </p:sp>
      <p:pic>
        <p:nvPicPr>
          <p:cNvPr id="2050" name="Picture 2" descr="Afbeeldingsresultaat voor schijf van vi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4005064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Schijf van vijf door de jaren heen</a:t>
            </a:r>
          </a:p>
        </p:txBody>
      </p:sp>
      <p:pic>
        <p:nvPicPr>
          <p:cNvPr id="1028" name="Picture 4" descr="Afbeeldingsresultaat voor schijf van vijf 1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10" y="1305091"/>
            <a:ext cx="6351978" cy="48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Schijf van vijf </a:t>
            </a:r>
          </a:p>
        </p:txBody>
      </p:sp>
      <p:pic>
        <p:nvPicPr>
          <p:cNvPr id="4" name="yex64_w5jS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1403" y="1428319"/>
            <a:ext cx="5980156" cy="33638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70824" y="492491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De Schijf van vijf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1801"/>
          <a:stretch/>
        </p:blipFill>
        <p:spPr>
          <a:xfrm>
            <a:off x="9866176" y="3988668"/>
            <a:ext cx="2088232" cy="1905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Schijf van vijf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9479" y="1446460"/>
            <a:ext cx="6635080" cy="2376263"/>
          </a:xfrm>
        </p:spPr>
        <p:txBody>
          <a:bodyPr/>
          <a:lstStyle/>
          <a:p>
            <a:r>
              <a:rPr lang="nl-NL" dirty="0"/>
              <a:t>In 2016 is de Schijf van vijf vernieuwd</a:t>
            </a:r>
          </a:p>
          <a:p>
            <a:r>
              <a:rPr lang="nl-NL" dirty="0"/>
              <a:t>Nieuwe kennis over voeding</a:t>
            </a:r>
          </a:p>
          <a:p>
            <a:r>
              <a:rPr lang="nl-NL" dirty="0"/>
              <a:t>Meer groente, minder vlees  </a:t>
            </a:r>
          </a:p>
        </p:txBody>
      </p:sp>
      <p:sp>
        <p:nvSpPr>
          <p:cNvPr id="4" name="Rechthoek 3"/>
          <p:cNvSpPr/>
          <p:nvPr/>
        </p:nvSpPr>
        <p:spPr>
          <a:xfrm>
            <a:off x="2684748" y="3578494"/>
            <a:ext cx="6822504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b="1" dirty="0"/>
              <a:t>Niet meer in de Schijf van Vijf</a:t>
            </a:r>
          </a:p>
          <a:p>
            <a:r>
              <a:rPr lang="nl-NL" dirty="0"/>
              <a:t>In de nieuwe Schijf van Vijf staan alleen producten die de meeste gezondheidswinst opleveren. Producten </a:t>
            </a:r>
            <a:r>
              <a:rPr lang="nl-NL" u="sng" dirty="0"/>
              <a:t>zoals bewerkt vlees</a:t>
            </a:r>
            <a:r>
              <a:rPr lang="nl-NL" dirty="0"/>
              <a:t>, </a:t>
            </a:r>
            <a:r>
              <a:rPr lang="nl-NL" u="sng" dirty="0"/>
              <a:t>groente waaraan zout is toegevoegd</a:t>
            </a:r>
            <a:r>
              <a:rPr lang="nl-NL" dirty="0"/>
              <a:t>, </a:t>
            </a:r>
            <a:r>
              <a:rPr lang="nl-NL" u="sng" dirty="0"/>
              <a:t>gezoete zuivel</a:t>
            </a:r>
            <a:r>
              <a:rPr lang="nl-NL" dirty="0"/>
              <a:t> en </a:t>
            </a:r>
            <a:r>
              <a:rPr lang="nl-NL" u="sng" dirty="0"/>
              <a:t>harde vetten </a:t>
            </a:r>
            <a:r>
              <a:rPr lang="nl-NL" dirty="0"/>
              <a:t>zijn hiermee dus verdwenen uit de Schijf van Vijf. </a:t>
            </a:r>
          </a:p>
          <a:p>
            <a:endParaRPr lang="nl-NL" sz="1400" dirty="0"/>
          </a:p>
          <a:p>
            <a:r>
              <a:rPr lang="nl-NL" sz="1400" dirty="0"/>
              <a:t>Bron: Voedingscentrum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jouw leefstijl er 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7043" y="1665344"/>
            <a:ext cx="7235650" cy="3997583"/>
          </a:xfrm>
        </p:spPr>
        <p:txBody>
          <a:bodyPr>
            <a:normAutofit/>
          </a:bodyPr>
          <a:lstStyle/>
          <a:p>
            <a:r>
              <a:rPr lang="nl-NL" dirty="0"/>
              <a:t>Ga naar de website van het voedingscentrum en bekijk hoe de Schijf van Vijf er voor jou uitziet. </a:t>
            </a:r>
          </a:p>
          <a:p>
            <a:r>
              <a:rPr lang="nl-NL" dirty="0"/>
              <a:t>Wat valt je op?</a:t>
            </a:r>
          </a:p>
          <a:p>
            <a:r>
              <a:rPr lang="nl-NL" dirty="0"/>
              <a:t>Was het was je verwachtte? </a:t>
            </a:r>
          </a:p>
          <a:p>
            <a:r>
              <a:rPr lang="nl-NL" dirty="0"/>
              <a:t>Welke verbeterpunten geeft het voedingscentrum voor jou? </a:t>
            </a:r>
          </a:p>
          <a:p>
            <a:r>
              <a:rPr lang="nl-NL" dirty="0"/>
              <a:t>Hou een week lang een voedingsdagboek bij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303" y="3346506"/>
            <a:ext cx="2486025" cy="21145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1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leerarrangement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 ‘Mijn leefomgeving’ </a:t>
            </a:r>
          </a:p>
          <a:p>
            <a:endParaRPr lang="nl-NL" dirty="0"/>
          </a:p>
          <a:p>
            <a:r>
              <a:rPr lang="nl-NL" dirty="0"/>
              <a:t>Inhoud gebruik je voor de presentatie tijdens het Verhalencafé. </a:t>
            </a:r>
          </a:p>
          <a:p>
            <a:r>
              <a:rPr lang="nl-NL" dirty="0"/>
              <a:t>Helpt met het verwerken van de lesstof en voorbereiding voor de kennistoets.</a:t>
            </a:r>
          </a:p>
          <a:p>
            <a:r>
              <a:rPr lang="nl-NL" dirty="0"/>
              <a:t>Is verplicht om toegelaten te worden tot de kennistoets.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78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235E31-417D-4399-BC19-E25EB173E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60653-68DB-4A9B-A4CB-29F4C1385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26C5D-B79F-4045-8B17-B92A2AD1D2FC}">
  <ds:schemaRefs>
    <ds:schemaRef ds:uri="34354c1b-6b8c-435b-ad50-990538c19557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47a28104-336f-447d-946e-e305ac2bcd47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5203</TotalTime>
  <Words>642</Words>
  <Application>Microsoft Office PowerPoint</Application>
  <PresentationFormat>Breedbeeld</PresentationFormat>
  <Paragraphs>79</Paragraphs>
  <Slides>10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Kantoorthema</vt:lpstr>
      <vt:lpstr>1_Kantoorthema</vt:lpstr>
      <vt:lpstr>Lifestyle De schijf van 5 en je eigen leefstijl</vt:lpstr>
      <vt:lpstr>Inhoud</vt:lpstr>
      <vt:lpstr>Leerdoelen</vt:lpstr>
      <vt:lpstr>Schijf van vijf</vt:lpstr>
      <vt:lpstr>Schijf van vijf door de jaren heen</vt:lpstr>
      <vt:lpstr>Schijf van vijf </vt:lpstr>
      <vt:lpstr>Schijf van vijf</vt:lpstr>
      <vt:lpstr>Hoe ziet jouw leefstijl er uit?</vt:lpstr>
      <vt:lpstr>Introductie leerarrangement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Marieke Drabbe</cp:lastModifiedBy>
  <cp:revision>68</cp:revision>
  <dcterms:created xsi:type="dcterms:W3CDTF">2015-02-09T20:38:33Z</dcterms:created>
  <dcterms:modified xsi:type="dcterms:W3CDTF">2021-02-09T12:22:01Z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